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1"/>
    <p:sldId id="257" r:id="rId2"/>
    <p:sldId id="258" r:id="rId3"/>
  </p:sldIdLst>
  <p:sldSz cx="12192000" cy="6858000" type="screen16x9"/>
  <p:notesSz cx="6858000" cy="9144000"/>
</p:presentation>
</file>

<file path=ppt/_rels/presentation.xml.rels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4" Type="http://schemas.openxmlformats.org/officeDocument/2006/relationships/slideMaster" Target="slideMasters/slideMaster1.xml"/></Relationships>
</file>

<file path=ppt/slideLayouts/_rels/slideLayout1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9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700000" y="48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US" sz="1200" dirty="0">
                <a:solidFill>
                  <a:srgbClr val="C0FF72"/>
                </a:solidFill>
                <a:latin typeface="Aptos"/>
              </a:rPr>
              <a:t>SHOUD · EXAMPLE DECK</a:t>
            </a:r>
            <a:endParaRPr lang="en-US" sz="1200"/>
          </a:p>
        </p:txBody>
      </p:sp>
      <p:sp>
        <p:nvSpPr>
          <p:cNvPr id="3" name="Text 3"/>
          <p:cNvSpPr txBox="1"/>
          <p:nvPr/>
        </p:nvSpPr>
        <p:spPr>
          <a:xfrm>
            <a:off x="700000" y="1250000"/>
            <a:ext cx="10600000" cy="1800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US" sz="3600" dirty="0">
                <a:solidFill>
                  <a:srgbClr val="F6F7F2"/>
                </a:solidFill>
                <a:latin typeface="Aptos"/>
              </a:rPr>
              <a:t>An idea becomes useful work.</a:t>
            </a:r>
            <a:endParaRPr lang="en-US" sz="3600"/>
          </a:p>
        </p:txBody>
      </p:sp>
      <p:sp>
        <p:nvSpPr>
          <p:cNvPr id="4" name="Text 4"/>
          <p:cNvSpPr txBox="1"/>
          <p:nvPr/>
        </p:nvSpPr>
        <p:spPr>
          <a:xfrm>
            <a:off x="700000" y="2900000"/>
            <a:ext cx="10600000" cy="650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US" sz="1800" dirty="0">
                <a:solidFill>
                  <a:srgbClr val="C0FF72"/>
                </a:solidFill>
                <a:latin typeface="Aptos"/>
              </a:rPr>
              <a:t>A product overview using actual supported capabilities.</a:t>
            </a:r>
            <a:endParaRPr lang="en-US" sz="1800"/>
          </a:p>
        </p:txBody>
      </p:sp>
      <p:sp>
        <p:nvSpPr>
          <p:cNvPr id="5" name="Text 5"/>
          <p:cNvSpPr txBox="1"/>
          <p:nvPr/>
        </p:nvSpPr>
        <p:spPr>
          <a:xfrm>
            <a:off x="700000" y="3650000"/>
            <a:ext cx="10600000" cy="2400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US" sz="1600" dirty="0">
                <a:solidFill>
                  <a:srgbClr val="F6F7F2"/>
                </a:solidFill>
                <a:latin typeface="Aptos"/>
              </a:rPr>
              <a:t>• Research with sources and analyze supplied data.</a:t>
            </a:r>
            <a:endParaRPr lang="en-US" sz="1600"/>
          </a:p>
          <a:p>
            <a:r>
              <a:rPr lang="en-US" sz="1600" dirty="0">
                <a:solidFill>
                  <a:srgbClr val="F6F7F2"/>
                </a:solidFill>
                <a:latin typeface="Aptos"/>
              </a:rPr>
              <a:t>• Build files and app projects on a shared cloud computer.</a:t>
            </a:r>
            <a:endParaRPr lang="en-US" sz="1600"/>
          </a:p>
          <a:p>
            <a:r>
              <a:rPr lang="en-US" sz="1600" dirty="0">
                <a:solidFill>
                  <a:srgbClr val="F6F7F2"/>
                </a:solidFill>
                <a:latin typeface="Aptos"/>
              </a:rPr>
              <a:t>• Review the output before publishing.</a:t>
            </a:r>
            <a:endParaRPr lang="en-US" sz="1600"/>
          </a:p>
        </p:txBody>
      </p:sp>
      <p:sp>
        <p:nvSpPr>
          <p:cNvPr id="6" name="Text 6"/>
          <p:cNvSpPr txBox="1"/>
          <p:nvPr/>
        </p:nvSpPr>
        <p:spPr>
          <a:xfrm>
            <a:off x="700000" y="6250000"/>
            <a:ext cx="10600000" cy="300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US" sz="1000" dirty="0">
                <a:solidFill>
                  <a:srgbClr val="C0FF72"/>
                </a:solidFill>
                <a:latin typeface="Aptos"/>
              </a:rPr>
              <a:t>01 / 03</a:t>
            </a:r>
            <a:endParaRPr lang="en-US" sz="1000"/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700000" y="48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US" sz="1200" dirty="0">
                <a:solidFill>
                  <a:srgbClr val="354D23"/>
                </a:solidFill>
                <a:latin typeface="Aptos"/>
              </a:rPr>
              <a:t>SHOUD · EXAMPLE DECK</a:t>
            </a:r>
            <a:endParaRPr lang="en-US" sz="1200"/>
          </a:p>
        </p:txBody>
      </p:sp>
      <p:sp>
        <p:nvSpPr>
          <p:cNvPr id="3" name="Text 3"/>
          <p:cNvSpPr txBox="1"/>
          <p:nvPr/>
        </p:nvSpPr>
        <p:spPr>
          <a:xfrm>
            <a:off x="700000" y="1250000"/>
            <a:ext cx="10600000" cy="1800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US" sz="3600" dirty="0">
                <a:solidFill>
                  <a:srgbClr val="151916"/>
                </a:solidFill>
                <a:latin typeface="Aptos"/>
              </a:rPr>
              <a:t>Talk. Build. Create.</a:t>
            </a:r>
            <a:endParaRPr lang="en-US" sz="3600"/>
          </a:p>
        </p:txBody>
      </p:sp>
      <p:sp>
        <p:nvSpPr>
          <p:cNvPr id="4" name="Text 4"/>
          <p:cNvSpPr txBox="1"/>
          <p:nvPr/>
        </p:nvSpPr>
        <p:spPr>
          <a:xfrm>
            <a:off x="700000" y="2900000"/>
            <a:ext cx="10600000" cy="650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US" sz="1800" dirty="0">
                <a:solidFill>
                  <a:srgbClr val="354D23"/>
                </a:solidFill>
                <a:latin typeface="Aptos"/>
              </a:rPr>
              <a:t>A workflow you can steer.</a:t>
            </a:r>
            <a:endParaRPr lang="en-US" sz="1800"/>
          </a:p>
        </p:txBody>
      </p:sp>
      <p:sp>
        <p:nvSpPr>
          <p:cNvPr id="5" name="Text 5"/>
          <p:cNvSpPr txBox="1"/>
          <p:nvPr/>
        </p:nvSpPr>
        <p:spPr>
          <a:xfrm>
            <a:off x="700000" y="3650000"/>
            <a:ext cx="10600000" cy="2400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US" sz="1600" dirty="0">
                <a:solidFill>
                  <a:srgbClr val="151916"/>
                </a:solidFill>
                <a:latin typeface="Aptos"/>
              </a:rPr>
              <a:t>• Whisper transcribes your voice; GPT-OSS works on the task.</a:t>
            </a:r>
            <a:endParaRPr lang="en-US" sz="1600"/>
          </a:p>
          <a:p>
            <a:r>
              <a:rPr lang="en-US" sz="1600" dirty="0">
                <a:solidFill>
                  <a:srgbClr val="151916"/>
                </a:solidFill>
                <a:latin typeface="Aptos"/>
              </a:rPr>
              <a:t>• Orpheus English provides spoken replies when available.</a:t>
            </a:r>
            <a:endParaRPr lang="en-US" sz="1600"/>
          </a:p>
          <a:p>
            <a:r>
              <a:rPr lang="en-US" sz="1600" dirty="0">
                <a:solidFill>
                  <a:srgbClr val="151916"/>
                </a:solidFill>
                <a:latin typeface="Aptos"/>
              </a:rPr>
              <a:t>• Create editable slides, designed images, motion videos and 3D concepts.</a:t>
            </a:r>
            <a:endParaRPr lang="en-US" sz="1600"/>
          </a:p>
        </p:txBody>
      </p:sp>
      <p:sp>
        <p:nvSpPr>
          <p:cNvPr id="6" name="Text 6"/>
          <p:cNvSpPr txBox="1"/>
          <p:nvPr/>
        </p:nvSpPr>
        <p:spPr>
          <a:xfrm>
            <a:off x="700000" y="6250000"/>
            <a:ext cx="10600000" cy="300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US" sz="1000" dirty="0">
                <a:solidFill>
                  <a:srgbClr val="354D23"/>
                </a:solidFill>
                <a:latin typeface="Aptos"/>
              </a:rPr>
              <a:t>02 / 03</a:t>
            </a:r>
            <a:endParaRPr lang="en-US" sz="1000"/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9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700000" y="48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US" sz="1200" dirty="0">
                <a:solidFill>
                  <a:srgbClr val="C0FF72"/>
                </a:solidFill>
                <a:latin typeface="Aptos"/>
              </a:rPr>
              <a:t>SHOUD · EXAMPLE DECK</a:t>
            </a:r>
            <a:endParaRPr lang="en-US" sz="1200"/>
          </a:p>
        </p:txBody>
      </p:sp>
      <p:sp>
        <p:nvSpPr>
          <p:cNvPr id="3" name="Text 3"/>
          <p:cNvSpPr txBox="1"/>
          <p:nvPr/>
        </p:nvSpPr>
        <p:spPr>
          <a:xfrm>
            <a:off x="700000" y="1250000"/>
            <a:ext cx="10600000" cy="1800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US" sz="3600" dirty="0">
                <a:solidFill>
                  <a:srgbClr val="F6F7F2"/>
                </a:solidFill>
                <a:latin typeface="Aptos"/>
              </a:rPr>
              <a:t>Start with one real task.</a:t>
            </a:r>
            <a:endParaRPr lang="en-US" sz="3600"/>
          </a:p>
        </p:txBody>
      </p:sp>
      <p:sp>
        <p:nvSpPr>
          <p:cNvPr id="4" name="Text 4"/>
          <p:cNvSpPr txBox="1"/>
          <p:nvPr/>
        </p:nvSpPr>
        <p:spPr>
          <a:xfrm>
            <a:off x="700000" y="2900000"/>
            <a:ext cx="10600000" cy="650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US" sz="1800" dirty="0">
                <a:solidFill>
                  <a:srgbClr val="C0FF72"/>
                </a:solidFill>
                <a:latin typeface="Aptos"/>
              </a:rPr>
              <a:t>Your facts. Your goal. Your review.</a:t>
            </a:r>
            <a:endParaRPr lang="en-US" sz="1800"/>
          </a:p>
        </p:txBody>
      </p:sp>
      <p:sp>
        <p:nvSpPr>
          <p:cNvPr id="5" name="Text 5"/>
          <p:cNvSpPr txBox="1"/>
          <p:nvPr/>
        </p:nvSpPr>
        <p:spPr>
          <a:xfrm>
            <a:off x="700000" y="3650000"/>
            <a:ext cx="10600000" cy="2400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US" sz="1600" dirty="0">
                <a:solidFill>
                  <a:srgbClr val="F6F7F2"/>
                </a:solidFill>
                <a:latin typeface="Aptos"/>
              </a:rPr>
              <a:t>• Get a written preview before payment setup.</a:t>
            </a:r>
            <a:endParaRPr lang="en-US" sz="1600"/>
          </a:p>
          <a:p>
            <a:r>
              <a:rPr lang="en-US" sz="1600" dirty="0">
                <a:solidFill>
                  <a:srgbClr val="F6F7F2"/>
                </a:solidFill>
                <a:latin typeface="Aptos"/>
              </a:rPr>
              <a:t>• Start a one-hour trial without card or autopay setup.</a:t>
            </a:r>
            <a:endParaRPr lang="en-US" sz="1600"/>
          </a:p>
          <a:p>
            <a:r>
              <a:rPr lang="en-US" sz="1600" dirty="0">
                <a:solidFill>
                  <a:srgbClr val="F6F7F2"/>
                </a:solidFill>
                <a:latin typeface="Aptos"/>
              </a:rPr>
              <a:t>• Choose a plan with published daily and compute allowances.</a:t>
            </a:r>
            <a:endParaRPr lang="en-US" sz="1600"/>
          </a:p>
        </p:txBody>
      </p:sp>
      <p:sp>
        <p:nvSpPr>
          <p:cNvPr id="6" name="Text 6"/>
          <p:cNvSpPr txBox="1"/>
          <p:nvPr/>
        </p:nvSpPr>
        <p:spPr>
          <a:xfrm>
            <a:off x="700000" y="6250000"/>
            <a:ext cx="10600000" cy="300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US" sz="1000" dirty="0">
                <a:solidFill>
                  <a:srgbClr val="C0FF72"/>
                </a:solidFill>
                <a:latin typeface="Aptos"/>
              </a:rPr>
              <a:t>03 / 03</a:t>
            </a:r>
            <a:endParaRPr lang="en-US" sz="1000"/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Shoud">
  <a:themeElements>
    <a:clrScheme name="Shoud">
      <a:dk1>
        <a:srgbClr val="151916"/>
      </a:dk1>
      <a:lt1>
        <a:srgbClr val="F6F7F2"/>
      </a:lt1>
      <a:dk2>
        <a:srgbClr val="354D23"/>
      </a:dk2>
      <a:lt2>
        <a:srgbClr val="FFFFFF"/>
      </a:lt2>
      <a:accent1>
        <a:srgbClr val="C0FF72"/>
      </a:accent1>
      <a:accent2>
        <a:srgbClr val="151916"/>
      </a:accent2>
      <a:accent3>
        <a:srgbClr val="52604F"/>
      </a:accent3>
      <a:accent4>
        <a:srgbClr val="D0D8CB"/>
      </a:accent4>
      <a:accent5>
        <a:srgbClr val="E9F7D7"/>
      </a:accent5>
      <a:accent6>
        <a:srgbClr val="354D23"/>
      </a:accent6>
      <a:hlink>
        <a:srgbClr val="354D23"/>
      </a:hlink>
      <a:folHlink>
        <a:srgbClr val="52604F"/>
      </a:folHlink>
    </a:clrScheme>
    <a:fontScheme name="Shoud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 name="Shoud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  <a:prstDash val="solid"/>
        </a:ln>
        <a:ln w="6350">
          <a:solidFill>
            <a:schemeClr val="phClr"/>
          </a:solidFill>
          <a:prstDash val="solid"/>
        </a:ln>
        <a:ln w="63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